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9" r:id="rId4"/>
    <p:sldId id="262" r:id="rId5"/>
    <p:sldId id="263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46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46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  <a:br>
              <a:rPr lang="en-GB" dirty="0" smtClean="0"/>
            </a:br>
            <a:r>
              <a:rPr lang="en-GB" dirty="0" smtClean="0"/>
              <a:t>Second level</a:t>
            </a:r>
            <a:br>
              <a:rPr lang="en-GB" dirty="0" smtClean="0"/>
            </a:br>
            <a:r>
              <a:rPr lang="en-GB" dirty="0" smtClean="0"/>
              <a:t>Third level</a:t>
            </a:r>
            <a:br>
              <a:rPr lang="en-GB" dirty="0" smtClean="0"/>
            </a:br>
            <a:r>
              <a:rPr lang="en-GB" dirty="0" smtClean="0"/>
              <a:t>Fourth level</a:t>
            </a:r>
            <a:br>
              <a:rPr lang="en-GB" dirty="0" smtClean="0"/>
            </a:br>
            <a:r>
              <a:rPr lang="en-GB" dirty="0" smtClean="0"/>
              <a:t>Fifth level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BFBB-EBC2-A444-A140-5B6E82B82A5E}" type="datetimeFigureOut">
              <a:rPr lang="en-US" smtClean="0"/>
              <a:pPr/>
              <a:t>12/3/08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7D69C-26F9-7141-B3D8-C52DA9470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Bank Gothic"/>
          <a:ea typeface="+mj-ea"/>
          <a:cs typeface="Bank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opperplate"/>
          <a:ea typeface="+mn-ea"/>
          <a:cs typeface="Copperplat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hyperlink" Target="http://en.wikipedia.org/wiki/Charles_Darwin" TargetMode="External"/><Relationship Id="rId5" Type="http://schemas.openxmlformats.org/officeDocument/2006/relationships/hyperlink" Target="http://answers.yahoo.com/question/index;_ylt=AjcAXttyzTTcW3Q.7.Q4XyQjzKIX;_ylv=3?qid=20081006153410AAaxN8j" TargetMode="External"/><Relationship Id="rId7" Type="http://schemas.openxmlformats.org/officeDocument/2006/relationships/hyperlink" Target="http://www.aboutdarwin.com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Evolution" TargetMode="External"/><Relationship Id="rId3" Type="http://schemas.openxmlformats.org/officeDocument/2006/relationships/hyperlink" Target="http://en.wikipedia.org/wiki/Natural_selection" TargetMode="External"/><Relationship Id="rId6" Type="http://schemas.openxmlformats.org/officeDocument/2006/relationships/hyperlink" Target="http://answers.yahoo.com/question/index;_ylt=At6O_KHL7b_h1gAO8H2yMecjzKIX;_ylv=3?qid=20071027215020AAXo56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a00d83451f25369e200e5527db1aa8833-800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2">
                    <a:lumMod val="25000"/>
                  </a:schemeClr>
                </a:solidFill>
                <a:latin typeface="Bank Gothic"/>
                <a:cs typeface="Bank Gothic"/>
              </a:rPr>
              <a:t>Charles Darwin</a:t>
            </a:r>
            <a:endParaRPr lang="en-US" sz="6600" dirty="0">
              <a:solidFill>
                <a:schemeClr val="bg2">
                  <a:lumMod val="25000"/>
                </a:schemeClr>
              </a:solidFill>
              <a:latin typeface="Bank Gothic"/>
              <a:cs typeface="Bank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3733800"/>
            <a:ext cx="3124200" cy="762000"/>
          </a:xfrm>
        </p:spPr>
        <p:txBody>
          <a:bodyPr>
            <a:normAutofit fontScale="92500"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ank Gothic"/>
                <a:cs typeface="Bank Gothic"/>
              </a:rPr>
              <a:t>Jinna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nk Gothic"/>
                <a:cs typeface="Bank Gothic"/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nk Gothic"/>
                <a:cs typeface="Bank Gothic"/>
              </a:rPr>
              <a:t>Pak 9G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Bank Gothic"/>
              <a:cs typeface="Bank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840_DarwinRichmo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800" y="1159073"/>
            <a:ext cx="3219600" cy="4403527"/>
          </a:xfrm>
          <a:prstGeom prst="rect">
            <a:avLst/>
          </a:prstGeom>
          <a:effectLst>
            <a:glow rad="101600">
              <a:schemeClr val="tx1">
                <a:alpha val="75000"/>
              </a:schemeClr>
            </a:glow>
          </a:effectLst>
        </p:spPr>
      </p:pic>
      <p:pic>
        <p:nvPicPr>
          <p:cNvPr id="5" name="Picture 4" descr="darwi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159073"/>
            <a:ext cx="3176315" cy="4403527"/>
          </a:xfrm>
          <a:prstGeom prst="rect">
            <a:avLst/>
          </a:prstGeom>
          <a:effectLst>
            <a:glow rad="101600">
              <a:schemeClr val="tx1">
                <a:alpha val="75000"/>
              </a:schemeClr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him…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800" y="4362450"/>
            <a:ext cx="5181600" cy="2400300"/>
          </a:xfrm>
        </p:spPr>
        <p:txBody>
          <a:bodyPr>
            <a:normAutofit/>
          </a:bodyPr>
          <a:lstStyle/>
          <a:p>
            <a:r>
              <a:rPr lang="en-US" sz="1600" dirty="0"/>
              <a:t>Charles ‘Robert’ Darwin</a:t>
            </a:r>
          </a:p>
          <a:p>
            <a:r>
              <a:rPr lang="en-US" sz="1600" dirty="0"/>
              <a:t>12 February 1809 – 19 April </a:t>
            </a:r>
            <a:r>
              <a:rPr lang="en-US" sz="1600" dirty="0" smtClean="0"/>
              <a:t>1882</a:t>
            </a:r>
          </a:p>
          <a:p>
            <a:r>
              <a:rPr lang="en-US" sz="1600" dirty="0" err="1" smtClean="0"/>
              <a:t>Shewsbury</a:t>
            </a:r>
            <a:r>
              <a:rPr lang="en-US" sz="1600" dirty="0" smtClean="0"/>
              <a:t>, </a:t>
            </a:r>
            <a:r>
              <a:rPr lang="en-US" sz="1600" dirty="0" err="1" smtClean="0"/>
              <a:t>Shropshire</a:t>
            </a:r>
            <a:r>
              <a:rPr lang="en-US" sz="1600" dirty="0" smtClean="0"/>
              <a:t> (Britain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of 6 children of wealthy society doctor</a:t>
            </a:r>
          </a:p>
          <a:p>
            <a:r>
              <a:rPr lang="en-US" sz="1600" dirty="0" smtClean="0"/>
              <a:t>freethinker</a:t>
            </a:r>
          </a:p>
          <a:p>
            <a:r>
              <a:rPr lang="en-US" sz="1600" dirty="0" smtClean="0"/>
              <a:t>English Naturalist</a:t>
            </a:r>
          </a:p>
          <a:p>
            <a:r>
              <a:rPr lang="en-US" sz="1600" dirty="0" smtClean="0"/>
              <a:t>Neglected of the medical studies</a:t>
            </a:r>
            <a:endParaRPr lang="en-US" sz="1600" dirty="0" smtClean="0"/>
          </a:p>
          <a:p>
            <a:r>
              <a:rPr lang="en-US" sz="1600" dirty="0" smtClean="0"/>
              <a:t>5year </a:t>
            </a:r>
            <a:r>
              <a:rPr lang="en-US" sz="1600" dirty="0" smtClean="0"/>
              <a:t>voyage on </a:t>
            </a:r>
            <a:r>
              <a:rPr lang="en-US" sz="1600" i="1" dirty="0" smtClean="0"/>
              <a:t>Beagles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3657600" cy="4525963"/>
          </a:xfrm>
        </p:spPr>
        <p:txBody>
          <a:bodyPr/>
          <a:lstStyle/>
          <a:p>
            <a:pPr marL="571500" indent="-571500">
              <a:buAutoNum type="romanUcPeriod"/>
            </a:pPr>
            <a:r>
              <a:rPr lang="en-US" dirty="0" smtClean="0"/>
              <a:t>Evolution</a:t>
            </a:r>
          </a:p>
          <a:p>
            <a:pPr marL="571500" indent="-571500">
              <a:buNone/>
            </a:pPr>
            <a:r>
              <a:rPr lang="en-US" dirty="0" smtClean="0"/>
              <a:t>                          </a:t>
            </a:r>
          </a:p>
          <a:p>
            <a:pPr marL="571500" indent="-571500">
              <a:buNone/>
            </a:pPr>
            <a:r>
              <a:rPr lang="en-US" sz="1800" dirty="0" smtClean="0"/>
              <a:t>					                                                 </a:t>
            </a:r>
          </a:p>
        </p:txBody>
      </p:sp>
      <p:pic>
        <p:nvPicPr>
          <p:cNvPr id="4" name="Picture 3" descr="353px-Darwin_tre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0"/>
            <a:ext cx="4267200" cy="419100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9" name="TextBox 8"/>
          <p:cNvSpPr txBox="1"/>
          <p:nvPr/>
        </p:nvSpPr>
        <p:spPr>
          <a:xfrm>
            <a:off x="4800600" y="208794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Darwin’s sketch in 1837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First diagram of an  evolutionary tree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Currently at The Museum of Natural History in Manhattan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0600" y="3411379"/>
            <a:ext cx="3886200" cy="326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Change in the inherited traits of population of organisms during a period of time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Natural Selection &amp; Mutation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More advantageous individual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Sex and </a:t>
            </a:r>
            <a:r>
              <a:rPr lang="en-US" sz="1600" dirty="0" smtClean="0">
                <a:latin typeface="Copperplate"/>
                <a:cs typeface="Copperplate"/>
              </a:rPr>
              <a:t>recombination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Genetic variation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Population </a:t>
            </a:r>
            <a:r>
              <a:rPr lang="en-US" sz="1600" dirty="0" smtClean="0">
                <a:latin typeface="Copperplate"/>
                <a:cs typeface="Copperplate"/>
              </a:rPr>
              <a:t>Genetics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Gene pool</a:t>
            </a:r>
          </a:p>
          <a:p>
            <a:pPr lvl="2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Complete set of alleles in a population</a:t>
            </a:r>
          </a:p>
          <a:p>
            <a:pPr lvl="2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Allele Frequency </a:t>
            </a:r>
          </a:p>
          <a:p>
            <a:pPr lvl="1">
              <a:buFont typeface="Arial"/>
              <a:buChar char="•"/>
            </a:pPr>
            <a:endParaRPr lang="en-US" sz="1400" dirty="0" smtClean="0">
              <a:latin typeface="Copperplate"/>
              <a:cs typeface="Copperplat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029200" cy="83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II. Natural Selection</a:t>
            </a:r>
            <a:endParaRPr lang="en-US" dirty="0"/>
          </a:p>
        </p:txBody>
      </p:sp>
      <p:pic>
        <p:nvPicPr>
          <p:cNvPr id="4" name="Picture 3" descr="darwin_finch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438400"/>
            <a:ext cx="4572000" cy="396240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7" name="TextBox 6"/>
          <p:cNvSpPr txBox="1"/>
          <p:nvPr/>
        </p:nvSpPr>
        <p:spPr>
          <a:xfrm>
            <a:off x="5029200" y="2438401"/>
            <a:ext cx="365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Favorable heritable traits become common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Darwin’s finches of the Galapagos islands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Shape of the beaks suited to its preferred food</a:t>
            </a:r>
          </a:p>
          <a:p>
            <a:pPr lvl="1"/>
            <a:r>
              <a:rPr lang="en-US" sz="1600" dirty="0" smtClean="0">
                <a:latin typeface="Copperplate"/>
                <a:cs typeface="Copperplate"/>
              </a:rPr>
              <a:t>This has evolved by natural selection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Fitness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opperplate"/>
                <a:cs typeface="Copperplate"/>
              </a:rPr>
              <a:t>Particular genotype corresponds to the</a:t>
            </a:r>
            <a:r>
              <a:rPr lang="en-US" sz="1600" dirty="0" smtClean="0">
                <a:latin typeface="Copperplate"/>
                <a:cs typeface="Copperplate"/>
              </a:rPr>
              <a:t> </a:t>
            </a:r>
            <a:r>
              <a:rPr lang="en-GB" sz="1600" dirty="0" smtClean="0">
                <a:latin typeface="Copperplate"/>
                <a:cs typeface="Copperplate"/>
              </a:rPr>
              <a:t>fitness of that genotype</a:t>
            </a:r>
            <a:r>
              <a:rPr lang="en-US" sz="1600" dirty="0" smtClean="0">
                <a:latin typeface="Copperplate"/>
                <a:cs typeface="Copperplate"/>
              </a:rPr>
              <a:t>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80px-Life_cycle_of_a_sexually_reproducing_organi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00200"/>
            <a:ext cx="5672667" cy="510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2667000"/>
            <a:ext cx="3657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GB" sz="1600" dirty="0" smtClean="0">
                <a:latin typeface="Copperplate"/>
                <a:cs typeface="Copperplate"/>
              </a:rPr>
              <a:t>Mechanism by which evolution may take place within a given population of organisms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latin typeface="Copperplate"/>
                <a:cs typeface="Copperplate"/>
              </a:rPr>
              <a:t>Natural Selection=Artificial Selection</a:t>
            </a:r>
          </a:p>
          <a:p>
            <a:pPr>
              <a:buFont typeface="Arial"/>
              <a:buChar char="•"/>
            </a:pPr>
            <a:endParaRPr lang="en-GB" sz="1600" dirty="0" smtClean="0">
              <a:latin typeface="Copperplate"/>
              <a:cs typeface="Copperplate"/>
            </a:endParaRPr>
          </a:p>
          <a:p>
            <a:pPr>
              <a:buFont typeface="Arial"/>
              <a:buChar char="•"/>
            </a:pPr>
            <a:r>
              <a:rPr lang="en-GB" sz="1600" dirty="0" smtClean="0">
                <a:latin typeface="Copperplate"/>
                <a:cs typeface="Copperplate"/>
              </a:rPr>
              <a:t>Life cycle of sexual reproduction</a:t>
            </a:r>
          </a:p>
          <a:p>
            <a:pPr lvl="1">
              <a:buFont typeface="Arial"/>
              <a:buChar char="•"/>
            </a:pPr>
            <a:r>
              <a:rPr lang="en-GB" sz="1600" dirty="0" smtClean="0">
                <a:latin typeface="Copperplate"/>
                <a:cs typeface="Copperplate"/>
              </a:rPr>
              <a:t>Various components</a:t>
            </a:r>
          </a:p>
          <a:p>
            <a:pPr lvl="1">
              <a:buFont typeface="Arial"/>
              <a:buChar char="•"/>
            </a:pPr>
            <a:r>
              <a:rPr lang="en-GB" sz="1600" dirty="0" smtClean="0">
                <a:latin typeface="Copperplate"/>
                <a:cs typeface="Copperplate"/>
              </a:rPr>
              <a:t>Sexual selection</a:t>
            </a:r>
          </a:p>
          <a:p>
            <a:pPr lvl="1">
              <a:buFont typeface="Arial"/>
              <a:buChar char="•"/>
            </a:pPr>
            <a:endParaRPr lang="en-GB" sz="1400" dirty="0" smtClean="0">
              <a:latin typeface="Copperplate"/>
              <a:cs typeface="Copperplate"/>
            </a:endParaRPr>
          </a:p>
          <a:p>
            <a:pPr>
              <a:buFont typeface="Arial"/>
              <a:buChar char="•"/>
            </a:pPr>
            <a:endParaRPr lang="en-US" sz="1400" dirty="0" smtClean="0">
              <a:latin typeface="Copperplate"/>
              <a:cs typeface="Copperplate"/>
            </a:endParaRP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495300"/>
            <a:ext cx="81534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II. Natural Selection</a:t>
            </a:r>
            <a:r>
              <a:rPr lang="en-US" dirty="0" smtClean="0"/>
              <a:t> (continued)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None/>
            </a:pPr>
            <a:r>
              <a:rPr lang="en-US" dirty="0" smtClean="0"/>
              <a:t>   I. Evolution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good blueprint of how life came to be</a:t>
            </a:r>
            <a:r>
              <a:rPr lang="en-US" sz="1600" dirty="0" smtClean="0">
                <a:latin typeface="Copperplate"/>
                <a:cs typeface="Copperplate"/>
              </a:rPr>
              <a:t> 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medical </a:t>
            </a:r>
            <a:r>
              <a:rPr lang="en-US" sz="1600" dirty="0" smtClean="0">
                <a:latin typeface="Copperplate"/>
                <a:cs typeface="Copperplate"/>
              </a:rPr>
              <a:t>research</a:t>
            </a:r>
            <a:r>
              <a:rPr lang="en-US" sz="1600" dirty="0" smtClean="0">
                <a:latin typeface="Copperplate"/>
                <a:cs typeface="Copperplate"/>
              </a:rPr>
              <a:t> in the modern days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Helpful in science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Concept for many religious groups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“Social Darwinism”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Antibiotic resistance genes being used for DNA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Computer science</a:t>
            </a:r>
          </a:p>
          <a:p>
            <a:pPr marL="971550" lvl="1" indent="-571500">
              <a:buNone/>
            </a:pPr>
            <a:r>
              <a:rPr lang="en-US" sz="3200" dirty="0" smtClean="0">
                <a:latin typeface="Copperplate"/>
                <a:cs typeface="Copperplate"/>
              </a:rPr>
              <a:t>II</a:t>
            </a:r>
            <a:r>
              <a:rPr lang="en-US" sz="3200" dirty="0" smtClean="0">
                <a:latin typeface="Copperplate"/>
                <a:cs typeface="Copperplate"/>
              </a:rPr>
              <a:t>. Natural </a:t>
            </a:r>
            <a:r>
              <a:rPr lang="en-US" sz="3200" dirty="0" smtClean="0">
                <a:latin typeface="Copperplate"/>
                <a:cs typeface="Copperplate"/>
              </a:rPr>
              <a:t>Selection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Adam Smith and Karl Marx profound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Social Darwinism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Fitting</a:t>
            </a:r>
          </a:p>
          <a:p>
            <a:pPr marL="971550" lvl="1" indent="-571500">
              <a:buFont typeface="Wingdings" charset="2"/>
              <a:buChar char="§"/>
            </a:pPr>
            <a:r>
              <a:rPr lang="en-US" sz="1600" dirty="0" smtClean="0">
                <a:latin typeface="Copperplate"/>
                <a:cs typeface="Copperplate"/>
              </a:rPr>
              <a:t>Leads on to the next Evolution</a:t>
            </a:r>
            <a:endParaRPr lang="en-US" sz="1600" dirty="0" smtClean="0">
              <a:latin typeface="Copperplate"/>
              <a:cs typeface="Copperplat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/>
              </a:rPr>
              <a:t>http://en.wikipedia.org/wiki/</a:t>
            </a:r>
            <a:r>
              <a:rPr lang="en-US" dirty="0" smtClean="0">
                <a:hlinkClick r:id="rId2"/>
              </a:rPr>
              <a:t>Evolution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http://en.wikipedia.org/wiki/</a:t>
            </a:r>
            <a:r>
              <a:rPr lang="en-US" dirty="0" smtClean="0">
                <a:hlinkClick r:id="rId3"/>
              </a:rPr>
              <a:t>Natural_selection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http://en.wikipedia.org/wiki/</a:t>
            </a:r>
            <a:r>
              <a:rPr lang="en-US" dirty="0" smtClean="0">
                <a:hlinkClick r:id="rId4"/>
              </a:rPr>
              <a:t>Charles_Darwin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http://answers.yahoo.com/question/index;_ylt=AjcAXttyzTTcW3Q.7.Q4XyQjzKIX;_ylv=3?qid=</a:t>
            </a:r>
            <a:r>
              <a:rPr lang="en-US" dirty="0" smtClean="0">
                <a:hlinkClick r:id="rId5"/>
              </a:rPr>
              <a:t>20081006153410AAaxN8j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http://answers.yahoo.com/question/index;_ylt=At6O_KHL7b_h1gAO8H2yMecjzKIX;_ylv=3?qid=</a:t>
            </a:r>
            <a:r>
              <a:rPr lang="en-US" dirty="0" smtClean="0">
                <a:hlinkClick r:id="rId6"/>
              </a:rPr>
              <a:t>20071027215020AAXo56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http://www.aboutdarwin.com/index.</a:t>
            </a:r>
            <a:r>
              <a:rPr lang="en-US" dirty="0" smtClean="0">
                <a:hlinkClick r:id="rId7"/>
              </a:rPr>
              <a:t>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358</Words>
  <Application>Microsoft Macintosh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Charles Darwin</vt:lpstr>
      <vt:lpstr>About him…</vt:lpstr>
      <vt:lpstr>His Works</vt:lpstr>
      <vt:lpstr>His works</vt:lpstr>
      <vt:lpstr>Slide 5</vt:lpstr>
      <vt:lpstr>Impact on Society</vt:lpstr>
      <vt:lpstr>bibliography</vt:lpstr>
    </vt:vector>
  </TitlesOfParts>
  <Company>KIS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Charles Darwin</dc:title>
  <dc:creator>Jinna Pak</dc:creator>
  <cp:lastModifiedBy>Jinna Pak</cp:lastModifiedBy>
  <cp:revision>29</cp:revision>
  <dcterms:created xsi:type="dcterms:W3CDTF">2008-12-03T08:08:37Z</dcterms:created>
  <dcterms:modified xsi:type="dcterms:W3CDTF">2008-12-03T16:19:10Z</dcterms:modified>
</cp:coreProperties>
</file>